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2" r:id="rId2"/>
    <p:sldId id="312" r:id="rId3"/>
    <p:sldId id="274" r:id="rId4"/>
    <p:sldId id="310" r:id="rId5"/>
    <p:sldId id="315" r:id="rId6"/>
    <p:sldId id="322" r:id="rId7"/>
    <p:sldId id="323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3" r:id="rId29"/>
    <p:sldId id="324" r:id="rId30"/>
    <p:sldId id="325" r:id="rId31"/>
    <p:sldId id="306" r:id="rId32"/>
    <p:sldId id="307" r:id="rId33"/>
    <p:sldId id="32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ande" initials="E" lastIdx="2" clrIdx="0">
    <p:extLst>
      <p:ext uri="{19B8F6BF-5375-455C-9EA6-DF929625EA0E}">
        <p15:presenceInfo xmlns:p15="http://schemas.microsoft.com/office/powerpoint/2012/main" userId="Ernan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7" autoAdjust="0"/>
    <p:restoredTop sz="87896" autoAdjust="0"/>
  </p:normalViewPr>
  <p:slideViewPr>
    <p:cSldViewPr snapToGrid="0">
      <p:cViewPr varScale="1">
        <p:scale>
          <a:sx n="62" d="100"/>
          <a:sy n="62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88719780634448"/>
          <c:y val="6.0241469816272965E-2"/>
          <c:w val="0.85500098110739353"/>
          <c:h val="0.83377391619151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0.21593830334190231</c:v>
                </c:pt>
                <c:pt idx="1">
                  <c:v>0.54498714652956293</c:v>
                </c:pt>
                <c:pt idx="2">
                  <c:v>0.81748071979434445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1373264"/>
        <c:axId val="261511808"/>
      </c:barChart>
      <c:catAx>
        <c:axId val="2613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1511808"/>
        <c:crosses val="autoZero"/>
        <c:auto val="1"/>
        <c:lblAlgn val="ctr"/>
        <c:lblOffset val="100"/>
        <c:noMultiLvlLbl val="0"/>
      </c:catAx>
      <c:valAx>
        <c:axId val="26151180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13732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pessoas com diabetes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0.98412698412698407</c:v>
                </c:pt>
                <c:pt idx="2">
                  <c:v>0.98969072164948457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56768480"/>
        <c:axId val="256114576"/>
      </c:barChart>
      <c:catAx>
        <c:axId val="2567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6114576"/>
        <c:crosses val="autoZero"/>
        <c:auto val="1"/>
        <c:lblAlgn val="ctr"/>
        <c:lblOffset val="100"/>
        <c:noMultiLvlLbl val="0"/>
      </c:catAx>
      <c:valAx>
        <c:axId val="25611457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567684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0.79761904761904767</c:v>
                </c:pt>
                <c:pt idx="1">
                  <c:v>0.77830188679245282</c:v>
                </c:pt>
                <c:pt idx="2">
                  <c:v>0.69496855345911945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57064576"/>
        <c:axId val="257065136"/>
      </c:barChart>
      <c:catAx>
        <c:axId val="25706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7065136"/>
        <c:crosses val="autoZero"/>
        <c:auto val="1"/>
        <c:lblAlgn val="ctr"/>
        <c:lblOffset val="100"/>
        <c:noMultiLvlLbl val="0"/>
      </c:catAx>
      <c:valAx>
        <c:axId val="25706513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57064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pessoas com diabetes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0.9285714285714286</c:v>
                </c:pt>
                <c:pt idx="1">
                  <c:v>0.92063492063492058</c:v>
                </c:pt>
                <c:pt idx="2">
                  <c:v>0.76288659793814428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058848"/>
        <c:axId val="268059408"/>
      </c:barChart>
      <c:catAx>
        <c:axId val="2680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059408"/>
        <c:crosses val="autoZero"/>
        <c:auto val="1"/>
        <c:lblAlgn val="ctr"/>
        <c:lblOffset val="100"/>
        <c:noMultiLvlLbl val="0"/>
      </c:catAx>
      <c:valAx>
        <c:axId val="26805940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8058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pessoas com hipertensão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0.99056603773584906</c:v>
                </c:pt>
                <c:pt idx="2">
                  <c:v>0.99371069182389937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455072"/>
        <c:axId val="268455632"/>
      </c:barChart>
      <c:catAx>
        <c:axId val="26845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455632"/>
        <c:crosses val="autoZero"/>
        <c:auto val="1"/>
        <c:lblAlgn val="ctr"/>
        <c:lblOffset val="100"/>
        <c:noMultiLvlLbl val="0"/>
      </c:catAx>
      <c:valAx>
        <c:axId val="26845563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84550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Indicadores!$R$54</c:f>
              <c:strCache>
                <c:ptCount val="1"/>
                <c:pt idx="0">
                  <c:v>Proporção de pessoas com diabetes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Indicadores!$S$54:$U$54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0.98412698412698407</c:v>
                </c:pt>
                <c:pt idx="2">
                  <c:v>0.98969072164948457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457872"/>
        <c:axId val="268458432"/>
      </c:barChart>
      <c:catAx>
        <c:axId val="26845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458432"/>
        <c:crosses val="autoZero"/>
        <c:auto val="1"/>
        <c:lblAlgn val="ctr"/>
        <c:lblOffset val="100"/>
        <c:noMultiLvlLbl val="0"/>
      </c:catAx>
      <c:valAx>
        <c:axId val="26845843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8457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pessoas com hipertensão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534576"/>
        <c:axId val="268535136"/>
      </c:barChart>
      <c:catAx>
        <c:axId val="2685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535136"/>
        <c:crosses val="autoZero"/>
        <c:auto val="1"/>
        <c:lblAlgn val="ctr"/>
        <c:lblOffset val="100"/>
        <c:noMultiLvlLbl val="0"/>
      </c:catAx>
      <c:valAx>
        <c:axId val="26853513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8534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pessoas com diabetes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9001456"/>
        <c:axId val="269002016"/>
      </c:barChart>
      <c:catAx>
        <c:axId val="26900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9002016"/>
        <c:crosses val="autoZero"/>
        <c:auto val="1"/>
        <c:lblAlgn val="ctr"/>
        <c:lblOffset val="100"/>
        <c:noMultiLvlLbl val="0"/>
      </c:catAx>
      <c:valAx>
        <c:axId val="26900201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90014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pessoas com hipertensão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Indicadores!$D$69:$F$69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Indicadores!$D$70:$F$70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0.99056603773584906</c:v>
                </c:pt>
                <c:pt idx="2">
                  <c:v>0.99371069182389937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681472"/>
        <c:axId val="268682032"/>
      </c:barChart>
      <c:catAx>
        <c:axId val="2686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682032"/>
        <c:crosses val="autoZero"/>
        <c:auto val="1"/>
        <c:lblAlgn val="ctr"/>
        <c:lblOffset val="100"/>
        <c:noMultiLvlLbl val="0"/>
      </c:catAx>
      <c:valAx>
        <c:axId val="26868203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8681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Indicadores!$R$70</c:f>
              <c:strCache>
                <c:ptCount val="1"/>
                <c:pt idx="0">
                  <c:v>Proporção de pessoas com diabetes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Indicadores!$S$69:$U$69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Indicadores!$S$70:$U$70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0.98412698412698407</c:v>
                </c:pt>
                <c:pt idx="2">
                  <c:v>0.98969072164948457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8684272"/>
        <c:axId val="268684832"/>
      </c:barChart>
      <c:catAx>
        <c:axId val="26868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8684832"/>
        <c:crosses val="autoZero"/>
        <c:auto val="1"/>
        <c:lblAlgn val="ctr"/>
        <c:lblOffset val="100"/>
        <c:noMultiLvlLbl val="0"/>
      </c:catAx>
      <c:valAx>
        <c:axId val="26868483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8684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9953534333369"/>
          <c:y val="4.8257039889590146E-2"/>
          <c:w val="0.89530046465666635"/>
          <c:h val="0.86684291101294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0.29166666666666669</c:v>
                </c:pt>
                <c:pt idx="1">
                  <c:v>0.65625</c:v>
                </c:pt>
                <c:pt idx="2">
                  <c:v>1.0104166666666667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686080"/>
        <c:axId val="267686640"/>
      </c:barChart>
      <c:catAx>
        <c:axId val="2676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7686640"/>
        <c:crosses val="autoZero"/>
        <c:auto val="1"/>
        <c:lblAlgn val="ctr"/>
        <c:lblOffset val="100"/>
        <c:noMultiLvlLbl val="0"/>
      </c:catAx>
      <c:valAx>
        <c:axId val="26768664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76860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0.99528301886792447</c:v>
                </c:pt>
                <c:pt idx="2">
                  <c:v>0.99685534591194969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688880"/>
        <c:axId val="267689440"/>
      </c:barChart>
      <c:catAx>
        <c:axId val="26768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7689440"/>
        <c:crosses val="autoZero"/>
        <c:auto val="1"/>
        <c:lblAlgn val="ctr"/>
        <c:lblOffset val="100"/>
        <c:noMultiLvlLbl val="0"/>
      </c:catAx>
      <c:valAx>
        <c:axId val="26768944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7688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pessoas com diabetes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0.9642857142857143</c:v>
                </c:pt>
                <c:pt idx="1">
                  <c:v>0.98412698412698407</c:v>
                </c:pt>
                <c:pt idx="2">
                  <c:v>0.98969072164948457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451216"/>
        <c:axId val="267451776"/>
      </c:barChart>
      <c:catAx>
        <c:axId val="2674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7451776"/>
        <c:crosses val="autoZero"/>
        <c:auto val="1"/>
        <c:lblAlgn val="ctr"/>
        <c:lblOffset val="100"/>
        <c:noMultiLvlLbl val="0"/>
      </c:catAx>
      <c:valAx>
        <c:axId val="26745177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74512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0.6071428571428571</c:v>
                </c:pt>
                <c:pt idx="1">
                  <c:v>0.65094339622641506</c:v>
                </c:pt>
                <c:pt idx="2">
                  <c:v>0.69496855345911945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454016"/>
        <c:axId val="267454576"/>
      </c:barChart>
      <c:catAx>
        <c:axId val="26745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7454576"/>
        <c:crosses val="autoZero"/>
        <c:auto val="1"/>
        <c:lblAlgn val="ctr"/>
        <c:lblOffset val="100"/>
        <c:noMultiLvlLbl val="0"/>
      </c:catAx>
      <c:valAx>
        <c:axId val="26745457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74540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0.6428571428571429</c:v>
                </c:pt>
                <c:pt idx="1">
                  <c:v>0.76190476190476186</c:v>
                </c:pt>
                <c:pt idx="2">
                  <c:v>0.76288659793814428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551472"/>
        <c:axId val="267552032"/>
      </c:barChart>
      <c:catAx>
        <c:axId val="26755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7552032"/>
        <c:crosses val="autoZero"/>
        <c:auto val="1"/>
        <c:lblAlgn val="ctr"/>
        <c:lblOffset val="100"/>
        <c:noMultiLvlLbl val="0"/>
      </c:catAx>
      <c:valAx>
        <c:axId val="26755203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67551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0.90476190476190477</c:v>
                </c:pt>
                <c:pt idx="1">
                  <c:v>0.93867924528301883</c:v>
                </c:pt>
                <c:pt idx="2">
                  <c:v>0.95597484276729561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56391136"/>
        <c:axId val="256391696"/>
      </c:barChart>
      <c:catAx>
        <c:axId val="2563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6391696"/>
        <c:crosses val="autoZero"/>
        <c:auto val="1"/>
        <c:lblAlgn val="ctr"/>
        <c:lblOffset val="100"/>
        <c:noMultiLvlLbl val="0"/>
      </c:catAx>
      <c:valAx>
        <c:axId val="2563916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563911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6666520036953"/>
          <c:y val="4.8337414760953927E-2"/>
          <c:w val="0.84153389345884833"/>
          <c:h val="0.82701352522322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pessoas com diabetes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0.8928571428571429</c:v>
                </c:pt>
                <c:pt idx="1">
                  <c:v>0.90476190476190477</c:v>
                </c:pt>
                <c:pt idx="2">
                  <c:v>0.92783505154639179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56393936"/>
        <c:axId val="256781696"/>
      </c:barChart>
      <c:catAx>
        <c:axId val="2563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6781696"/>
        <c:crosses val="autoZero"/>
        <c:auto val="1"/>
        <c:lblAlgn val="ctr"/>
        <c:lblOffset val="100"/>
        <c:noMultiLvlLbl val="0"/>
      </c:catAx>
      <c:valAx>
        <c:axId val="2567816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56393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0.95238095238095233</c:v>
                </c:pt>
                <c:pt idx="1">
                  <c:v>0.99056603773584906</c:v>
                </c:pt>
                <c:pt idx="2">
                  <c:v>0.99371069182389937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56783936"/>
        <c:axId val="256784496"/>
      </c:barChart>
      <c:catAx>
        <c:axId val="2567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6784496"/>
        <c:crosses val="autoZero"/>
        <c:auto val="1"/>
        <c:lblAlgn val="ctr"/>
        <c:lblOffset val="100"/>
        <c:noMultiLvlLbl val="0"/>
      </c:catAx>
      <c:valAx>
        <c:axId val="2567844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56783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7T08:08:41.050" idx="1">
    <p:pos x="7374" y="1537"/>
    <p:text>Fale de memória, sem escrever nada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7T08:10:16.590" idx="2">
    <p:pos x="7426" y="1787"/>
    <p:text>Fale de memória, sem texto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4B062-7E7A-4C23-8FDA-CF61821BBD6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1C424108-93F9-4F70-AAB7-166AD11F41DC}">
      <dgm:prSet phldrT="[Texto]" custT="1"/>
      <dgm:spPr/>
      <dgm:t>
        <a:bodyPr/>
        <a:lstStyle/>
        <a:p>
          <a:pPr algn="ctr"/>
          <a:r>
            <a:rPr lang="pt-BR" sz="4000" b="1" dirty="0" smtClean="0">
              <a:latin typeface="Arial" panose="020B0604020202020204" pitchFamily="34" charset="0"/>
              <a:cs typeface="Arial" panose="020B0604020202020204" pitchFamily="34" charset="0"/>
            </a:rPr>
            <a:t>Quatro Eixos Pedagógicos </a:t>
          </a:r>
          <a:endParaRPr lang="pt-BR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4B18C-FACA-4043-9A35-1D8D71B9B577}" type="parTrans" cxnId="{279F12A6-35B5-4B19-ACFA-FFB011EEDAFA}">
      <dgm:prSet/>
      <dgm:spPr/>
      <dgm:t>
        <a:bodyPr/>
        <a:lstStyle/>
        <a:p>
          <a:endParaRPr lang="pt-BR"/>
        </a:p>
      </dgm:t>
    </dgm:pt>
    <dgm:pt modelId="{E8DA106B-D74B-4BD7-A1F1-0002FEA45681}" type="sibTrans" cxnId="{279F12A6-35B5-4B19-ACFA-FFB011EEDAFA}">
      <dgm:prSet/>
      <dgm:spPr/>
      <dgm:t>
        <a:bodyPr/>
        <a:lstStyle/>
        <a:p>
          <a:endParaRPr lang="pt-BR"/>
        </a:p>
      </dgm:t>
    </dgm:pt>
    <dgm:pt modelId="{D2F80868-9931-4758-B1BB-C42C49E02A7F}">
      <dgm:prSet phldrT="[Texto]" custT="1"/>
      <dgm:spPr/>
      <dgm:t>
        <a:bodyPr/>
        <a:lstStyle/>
        <a:p>
          <a:r>
            <a:rPr lang="pt-BR" sz="3200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D6DD9-1764-4C81-8E57-B3CEE930379E}" type="parTrans" cxnId="{BE1683C5-1EC4-454F-8523-6C212C77AF34}">
      <dgm:prSet/>
      <dgm:spPr/>
      <dgm:t>
        <a:bodyPr/>
        <a:lstStyle/>
        <a:p>
          <a:endParaRPr lang="pt-BR"/>
        </a:p>
      </dgm:t>
    </dgm:pt>
    <dgm:pt modelId="{8DAE9BA5-7F47-46B2-92DD-FD8C24A6D292}" type="sibTrans" cxnId="{BE1683C5-1EC4-454F-8523-6C212C77AF34}">
      <dgm:prSet/>
      <dgm:spPr/>
      <dgm:t>
        <a:bodyPr/>
        <a:lstStyle/>
        <a:p>
          <a:endParaRPr lang="pt-BR"/>
        </a:p>
      </dgm:t>
    </dgm:pt>
    <dgm:pt modelId="{34D1269C-FC6B-4E97-AD2E-9C61F4ACE095}">
      <dgm:prSet phldrT="[Texto]" custT="1"/>
      <dgm:spPr/>
      <dgm:t>
        <a:bodyPr/>
        <a:lstStyle/>
        <a:p>
          <a:r>
            <a:rPr lang="pt-BR" sz="3200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 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4E1DC-8DE0-4789-9A4B-5A923389717A}" type="parTrans" cxnId="{A2F1CB09-DE95-449C-B4AA-840822B76797}">
      <dgm:prSet/>
      <dgm:spPr/>
      <dgm:t>
        <a:bodyPr/>
        <a:lstStyle/>
        <a:p>
          <a:endParaRPr lang="pt-BR"/>
        </a:p>
      </dgm:t>
    </dgm:pt>
    <dgm:pt modelId="{F23B6DB5-F1FE-40DF-8CCA-43F0ECBE4A99}" type="sibTrans" cxnId="{A2F1CB09-DE95-449C-B4AA-840822B76797}">
      <dgm:prSet/>
      <dgm:spPr/>
      <dgm:t>
        <a:bodyPr/>
        <a:lstStyle/>
        <a:p>
          <a:endParaRPr lang="pt-BR"/>
        </a:p>
      </dgm:t>
    </dgm:pt>
    <dgm:pt modelId="{C272ECB2-9A6B-46F2-9036-CCEDED014292}">
      <dgm:prSet custT="1"/>
      <dgm:spPr/>
      <dgm:t>
        <a:bodyPr/>
        <a:lstStyle/>
        <a:p>
          <a:r>
            <a:rPr lang="pt-BR" sz="3200" dirty="0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22653-3316-4A43-9BC6-FE0E7A77649E}" type="parTrans" cxnId="{EB7C8FA9-896B-4FF5-B421-CF5CEF80675C}">
      <dgm:prSet/>
      <dgm:spPr/>
      <dgm:t>
        <a:bodyPr/>
        <a:lstStyle/>
        <a:p>
          <a:endParaRPr lang="pt-BR"/>
        </a:p>
      </dgm:t>
    </dgm:pt>
    <dgm:pt modelId="{193D0200-70ED-4989-9BD3-F20B8B4559EB}" type="sibTrans" cxnId="{EB7C8FA9-896B-4FF5-B421-CF5CEF80675C}">
      <dgm:prSet/>
      <dgm:spPr/>
      <dgm:t>
        <a:bodyPr/>
        <a:lstStyle/>
        <a:p>
          <a:endParaRPr lang="pt-BR"/>
        </a:p>
      </dgm:t>
    </dgm:pt>
    <dgm:pt modelId="{FB13386F-23F1-4B55-A6CB-BDDA7E9A0E5D}">
      <dgm:prSet custT="1"/>
      <dgm:spPr/>
      <dgm:t>
        <a:bodyPr/>
        <a:lstStyle/>
        <a:p>
          <a:r>
            <a:rPr lang="pt-BR" sz="3200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E7475-711C-47E7-A3FD-53273117604A}" type="parTrans" cxnId="{F228F14F-168E-4D12-BD0A-29841AEF220E}">
      <dgm:prSet/>
      <dgm:spPr/>
      <dgm:t>
        <a:bodyPr/>
        <a:lstStyle/>
        <a:p>
          <a:endParaRPr lang="pt-BR"/>
        </a:p>
      </dgm:t>
    </dgm:pt>
    <dgm:pt modelId="{17A0EFFE-353F-4484-B59F-BA84351BFFA7}" type="sibTrans" cxnId="{F228F14F-168E-4D12-BD0A-29841AEF220E}">
      <dgm:prSet/>
      <dgm:spPr/>
      <dgm:t>
        <a:bodyPr/>
        <a:lstStyle/>
        <a:p>
          <a:endParaRPr lang="pt-BR"/>
        </a:p>
      </dgm:t>
    </dgm:pt>
    <dgm:pt modelId="{1321A24B-91B1-4EB0-99E5-0DE010815F41}" type="pres">
      <dgm:prSet presAssocID="{2F84B062-7E7A-4C23-8FDA-CF61821BBD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C0D97A-4F90-470C-88DE-69B3BDDFDC9D}" type="pres">
      <dgm:prSet presAssocID="{1C424108-93F9-4F70-AAB7-166AD11F41DC}" presName="parentLin" presStyleCnt="0"/>
      <dgm:spPr/>
    </dgm:pt>
    <dgm:pt modelId="{43163FD9-17B2-432F-8C39-A289C36212AB}" type="pres">
      <dgm:prSet presAssocID="{1C424108-93F9-4F70-AAB7-166AD11F41DC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7CE3C234-7DC6-424C-B9FE-49227FB05F91}" type="pres">
      <dgm:prSet presAssocID="{1C424108-93F9-4F70-AAB7-166AD11F41DC}" presName="parentText" presStyleLbl="node1" presStyleIdx="0" presStyleCnt="5" custScaleY="3603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B2950F-A3E2-4D25-8183-B0C89F119A68}" type="pres">
      <dgm:prSet presAssocID="{1C424108-93F9-4F70-AAB7-166AD11F41DC}" presName="negativeSpace" presStyleCnt="0"/>
      <dgm:spPr/>
    </dgm:pt>
    <dgm:pt modelId="{BC555EEB-7F15-419A-BF93-12DF98CE9C0C}" type="pres">
      <dgm:prSet presAssocID="{1C424108-93F9-4F70-AAB7-166AD11F41DC}" presName="childText" presStyleLbl="conFgAcc1" presStyleIdx="0" presStyleCnt="5">
        <dgm:presLayoutVars>
          <dgm:bulletEnabled val="1"/>
        </dgm:presLayoutVars>
      </dgm:prSet>
      <dgm:spPr/>
    </dgm:pt>
    <dgm:pt modelId="{0A2F2B43-B86C-4184-8E6C-60917F091FD5}" type="pres">
      <dgm:prSet presAssocID="{E8DA106B-D74B-4BD7-A1F1-0002FEA45681}" presName="spaceBetweenRectangles" presStyleCnt="0"/>
      <dgm:spPr/>
    </dgm:pt>
    <dgm:pt modelId="{216DAA1D-9BFD-4FA9-BDA3-71C4C173A849}" type="pres">
      <dgm:prSet presAssocID="{FB13386F-23F1-4B55-A6CB-BDDA7E9A0E5D}" presName="parentLin" presStyleCnt="0"/>
      <dgm:spPr/>
    </dgm:pt>
    <dgm:pt modelId="{910D9074-042B-462E-A7FE-A647861D28B2}" type="pres">
      <dgm:prSet presAssocID="{FB13386F-23F1-4B55-A6CB-BDDA7E9A0E5D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978E7737-D524-430B-AAE8-216E79A1B69E}" type="pres">
      <dgm:prSet presAssocID="{FB13386F-23F1-4B55-A6CB-BDDA7E9A0E5D}" presName="parentText" presStyleLbl="node1" presStyleIdx="1" presStyleCnt="5" custScaleY="52932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43C3E2-0BB3-406E-A1FF-8123C8F97D50}" type="pres">
      <dgm:prSet presAssocID="{FB13386F-23F1-4B55-A6CB-BDDA7E9A0E5D}" presName="negativeSpace" presStyleCnt="0"/>
      <dgm:spPr/>
    </dgm:pt>
    <dgm:pt modelId="{47CD1F2C-F342-42BC-8EE2-ED3D60DD0A99}" type="pres">
      <dgm:prSet presAssocID="{FB13386F-23F1-4B55-A6CB-BDDA7E9A0E5D}" presName="childText" presStyleLbl="conFgAcc1" presStyleIdx="1" presStyleCnt="5">
        <dgm:presLayoutVars>
          <dgm:bulletEnabled val="1"/>
        </dgm:presLayoutVars>
      </dgm:prSet>
      <dgm:spPr/>
    </dgm:pt>
    <dgm:pt modelId="{D953E4F9-61E0-4DA9-9CA9-2556BB7DA922}" type="pres">
      <dgm:prSet presAssocID="{17A0EFFE-353F-4484-B59F-BA84351BFFA7}" presName="spaceBetweenRectangles" presStyleCnt="0"/>
      <dgm:spPr/>
    </dgm:pt>
    <dgm:pt modelId="{5E7576E1-E57F-4291-B056-125F6E76294A}" type="pres">
      <dgm:prSet presAssocID="{C272ECB2-9A6B-46F2-9036-CCEDED014292}" presName="parentLin" presStyleCnt="0"/>
      <dgm:spPr/>
    </dgm:pt>
    <dgm:pt modelId="{8A916DD8-284F-472C-B0A0-8737A62F8A33}" type="pres">
      <dgm:prSet presAssocID="{C272ECB2-9A6B-46F2-9036-CCEDED014292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EEA303DB-CBF4-4010-A3E0-8C9E10479D7E}" type="pres">
      <dgm:prSet presAssocID="{C272ECB2-9A6B-46F2-9036-CCEDED014292}" presName="parentText" presStyleLbl="node1" presStyleIdx="2" presStyleCnt="5" custScaleY="55902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AAD7FA-7FDF-4F89-9EFE-67484174CAF1}" type="pres">
      <dgm:prSet presAssocID="{C272ECB2-9A6B-46F2-9036-CCEDED014292}" presName="negativeSpace" presStyleCnt="0"/>
      <dgm:spPr/>
    </dgm:pt>
    <dgm:pt modelId="{006B8DC5-0EB0-42CC-8CF4-905E9634D00B}" type="pres">
      <dgm:prSet presAssocID="{C272ECB2-9A6B-46F2-9036-CCEDED014292}" presName="childText" presStyleLbl="conFgAcc1" presStyleIdx="2" presStyleCnt="5">
        <dgm:presLayoutVars>
          <dgm:bulletEnabled val="1"/>
        </dgm:presLayoutVars>
      </dgm:prSet>
      <dgm:spPr/>
    </dgm:pt>
    <dgm:pt modelId="{BD526BB6-583C-4E93-B1B6-1A101316F2AA}" type="pres">
      <dgm:prSet presAssocID="{193D0200-70ED-4989-9BD3-F20B8B4559EB}" presName="spaceBetweenRectangles" presStyleCnt="0"/>
      <dgm:spPr/>
    </dgm:pt>
    <dgm:pt modelId="{45C8DFBD-808F-4C48-9DFF-A74D3C869CA4}" type="pres">
      <dgm:prSet presAssocID="{D2F80868-9931-4758-B1BB-C42C49E02A7F}" presName="parentLin" presStyleCnt="0"/>
      <dgm:spPr/>
    </dgm:pt>
    <dgm:pt modelId="{A624D73A-698A-401B-AADE-918872A07F69}" type="pres">
      <dgm:prSet presAssocID="{D2F80868-9931-4758-B1BB-C42C49E02A7F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24DCD220-7A94-4B69-B9D5-ED0A5D834A73}" type="pres">
      <dgm:prSet presAssocID="{D2F80868-9931-4758-B1BB-C42C49E02A7F}" presName="parentText" presStyleLbl="node1" presStyleIdx="3" presStyleCnt="5" custScaleY="4618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71F631-8847-4E9B-B0CB-2FBF29FF3EEE}" type="pres">
      <dgm:prSet presAssocID="{D2F80868-9931-4758-B1BB-C42C49E02A7F}" presName="negativeSpace" presStyleCnt="0"/>
      <dgm:spPr/>
    </dgm:pt>
    <dgm:pt modelId="{CCA06208-4601-4CDA-B944-748D0D28A0C8}" type="pres">
      <dgm:prSet presAssocID="{D2F80868-9931-4758-B1BB-C42C49E02A7F}" presName="childText" presStyleLbl="conFgAcc1" presStyleIdx="3" presStyleCnt="5">
        <dgm:presLayoutVars>
          <dgm:bulletEnabled val="1"/>
        </dgm:presLayoutVars>
      </dgm:prSet>
      <dgm:spPr/>
    </dgm:pt>
    <dgm:pt modelId="{384C6AF4-B87E-4236-B7C6-2064DDCB51BF}" type="pres">
      <dgm:prSet presAssocID="{8DAE9BA5-7F47-46B2-92DD-FD8C24A6D292}" presName="spaceBetweenRectangles" presStyleCnt="0"/>
      <dgm:spPr/>
    </dgm:pt>
    <dgm:pt modelId="{0CA9AEDD-6455-46D7-B354-45CA16596610}" type="pres">
      <dgm:prSet presAssocID="{34D1269C-FC6B-4E97-AD2E-9C61F4ACE095}" presName="parentLin" presStyleCnt="0"/>
      <dgm:spPr/>
    </dgm:pt>
    <dgm:pt modelId="{544B0531-EB07-4EB7-8949-2F3CBE88D98B}" type="pres">
      <dgm:prSet presAssocID="{34D1269C-FC6B-4E97-AD2E-9C61F4ACE095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8AD092A3-DD11-4A52-88BD-26DA1D0B5EE1}" type="pres">
      <dgm:prSet presAssocID="{34D1269C-FC6B-4E97-AD2E-9C61F4ACE095}" presName="parentText" presStyleLbl="node1" presStyleIdx="4" presStyleCnt="5" custScaleY="4312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FAE2E5-BB25-4B68-AECF-E282915968F3}" type="pres">
      <dgm:prSet presAssocID="{34D1269C-FC6B-4E97-AD2E-9C61F4ACE095}" presName="negativeSpace" presStyleCnt="0"/>
      <dgm:spPr/>
    </dgm:pt>
    <dgm:pt modelId="{9FEE604E-1DE4-4526-9D2E-5A44FBC20F9D}" type="pres">
      <dgm:prSet presAssocID="{34D1269C-FC6B-4E97-AD2E-9C61F4ACE0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4B00A02-28E8-443D-ACED-E1EAA3FBAA18}" type="presOf" srcId="{1C424108-93F9-4F70-AAB7-166AD11F41DC}" destId="{43163FD9-17B2-432F-8C39-A289C36212AB}" srcOrd="0" destOrd="0" presId="urn:microsoft.com/office/officeart/2005/8/layout/list1"/>
    <dgm:cxn modelId="{00F8AD36-CDDD-4B57-8283-1B3C4592799D}" type="presOf" srcId="{D2F80868-9931-4758-B1BB-C42C49E02A7F}" destId="{24DCD220-7A94-4B69-B9D5-ED0A5D834A73}" srcOrd="1" destOrd="0" presId="urn:microsoft.com/office/officeart/2005/8/layout/list1"/>
    <dgm:cxn modelId="{61378DDB-CD9B-41A2-A943-2886586CF24B}" type="presOf" srcId="{2F84B062-7E7A-4C23-8FDA-CF61821BBD67}" destId="{1321A24B-91B1-4EB0-99E5-0DE010815F41}" srcOrd="0" destOrd="0" presId="urn:microsoft.com/office/officeart/2005/8/layout/list1"/>
    <dgm:cxn modelId="{EB7C8FA9-896B-4FF5-B421-CF5CEF80675C}" srcId="{2F84B062-7E7A-4C23-8FDA-CF61821BBD67}" destId="{C272ECB2-9A6B-46F2-9036-CCEDED014292}" srcOrd="2" destOrd="0" parTransId="{85622653-3316-4A43-9BC6-FE0E7A77649E}" sibTransId="{193D0200-70ED-4989-9BD3-F20B8B4559EB}"/>
    <dgm:cxn modelId="{C08CECFA-6A2F-4FEB-8DE3-BC7C72CA3B52}" type="presOf" srcId="{C272ECB2-9A6B-46F2-9036-CCEDED014292}" destId="{8A916DD8-284F-472C-B0A0-8737A62F8A33}" srcOrd="0" destOrd="0" presId="urn:microsoft.com/office/officeart/2005/8/layout/list1"/>
    <dgm:cxn modelId="{BE1683C5-1EC4-454F-8523-6C212C77AF34}" srcId="{2F84B062-7E7A-4C23-8FDA-CF61821BBD67}" destId="{D2F80868-9931-4758-B1BB-C42C49E02A7F}" srcOrd="3" destOrd="0" parTransId="{DE0D6DD9-1764-4C81-8E57-B3CEE930379E}" sibTransId="{8DAE9BA5-7F47-46B2-92DD-FD8C24A6D292}"/>
    <dgm:cxn modelId="{B5B7C8B5-F493-4810-96B2-04A3FA4C2EFB}" type="presOf" srcId="{D2F80868-9931-4758-B1BB-C42C49E02A7F}" destId="{A624D73A-698A-401B-AADE-918872A07F69}" srcOrd="0" destOrd="0" presId="urn:microsoft.com/office/officeart/2005/8/layout/list1"/>
    <dgm:cxn modelId="{1B3D4AD3-64D9-4011-9D27-7ED5A40506A2}" type="presOf" srcId="{1C424108-93F9-4F70-AAB7-166AD11F41DC}" destId="{7CE3C234-7DC6-424C-B9FE-49227FB05F91}" srcOrd="1" destOrd="0" presId="urn:microsoft.com/office/officeart/2005/8/layout/list1"/>
    <dgm:cxn modelId="{BE0A87D7-487E-4645-9223-E2835F6D3BB1}" type="presOf" srcId="{C272ECB2-9A6B-46F2-9036-CCEDED014292}" destId="{EEA303DB-CBF4-4010-A3E0-8C9E10479D7E}" srcOrd="1" destOrd="0" presId="urn:microsoft.com/office/officeart/2005/8/layout/list1"/>
    <dgm:cxn modelId="{F228F14F-168E-4D12-BD0A-29841AEF220E}" srcId="{2F84B062-7E7A-4C23-8FDA-CF61821BBD67}" destId="{FB13386F-23F1-4B55-A6CB-BDDA7E9A0E5D}" srcOrd="1" destOrd="0" parTransId="{BBDE7475-711C-47E7-A3FD-53273117604A}" sibTransId="{17A0EFFE-353F-4484-B59F-BA84351BFFA7}"/>
    <dgm:cxn modelId="{0F2430BA-9DAA-4016-9638-30A46435FD22}" type="presOf" srcId="{FB13386F-23F1-4B55-A6CB-BDDA7E9A0E5D}" destId="{978E7737-D524-430B-AAE8-216E79A1B69E}" srcOrd="1" destOrd="0" presId="urn:microsoft.com/office/officeart/2005/8/layout/list1"/>
    <dgm:cxn modelId="{64D567F2-117A-4B21-B2AF-E39434885C5D}" type="presOf" srcId="{34D1269C-FC6B-4E97-AD2E-9C61F4ACE095}" destId="{8AD092A3-DD11-4A52-88BD-26DA1D0B5EE1}" srcOrd="1" destOrd="0" presId="urn:microsoft.com/office/officeart/2005/8/layout/list1"/>
    <dgm:cxn modelId="{A2F1CB09-DE95-449C-B4AA-840822B76797}" srcId="{2F84B062-7E7A-4C23-8FDA-CF61821BBD67}" destId="{34D1269C-FC6B-4E97-AD2E-9C61F4ACE095}" srcOrd="4" destOrd="0" parTransId="{9BA4E1DC-8DE0-4789-9A4B-5A923389717A}" sibTransId="{F23B6DB5-F1FE-40DF-8CCA-43F0ECBE4A99}"/>
    <dgm:cxn modelId="{1FA8F9AC-2CA7-4378-AE11-63FB8A9B06E9}" type="presOf" srcId="{34D1269C-FC6B-4E97-AD2E-9C61F4ACE095}" destId="{544B0531-EB07-4EB7-8949-2F3CBE88D98B}" srcOrd="0" destOrd="0" presId="urn:microsoft.com/office/officeart/2005/8/layout/list1"/>
    <dgm:cxn modelId="{B161C768-2894-41B4-BB05-ABDDCA1450C8}" type="presOf" srcId="{FB13386F-23F1-4B55-A6CB-BDDA7E9A0E5D}" destId="{910D9074-042B-462E-A7FE-A647861D28B2}" srcOrd="0" destOrd="0" presId="urn:microsoft.com/office/officeart/2005/8/layout/list1"/>
    <dgm:cxn modelId="{279F12A6-35B5-4B19-ACFA-FFB011EEDAFA}" srcId="{2F84B062-7E7A-4C23-8FDA-CF61821BBD67}" destId="{1C424108-93F9-4F70-AAB7-166AD11F41DC}" srcOrd="0" destOrd="0" parTransId="{E644B18C-FACA-4043-9A35-1D8D71B9B577}" sibTransId="{E8DA106B-D74B-4BD7-A1F1-0002FEA45681}"/>
    <dgm:cxn modelId="{56D9A736-9606-4589-96D7-B4864CBAE6F8}" type="presParOf" srcId="{1321A24B-91B1-4EB0-99E5-0DE010815F41}" destId="{3CC0D97A-4F90-470C-88DE-69B3BDDFDC9D}" srcOrd="0" destOrd="0" presId="urn:microsoft.com/office/officeart/2005/8/layout/list1"/>
    <dgm:cxn modelId="{D948727E-D1F0-4D36-8D1C-3B5E0627553B}" type="presParOf" srcId="{3CC0D97A-4F90-470C-88DE-69B3BDDFDC9D}" destId="{43163FD9-17B2-432F-8C39-A289C36212AB}" srcOrd="0" destOrd="0" presId="urn:microsoft.com/office/officeart/2005/8/layout/list1"/>
    <dgm:cxn modelId="{66515B1A-17F3-4FB5-A295-8C82B68181A2}" type="presParOf" srcId="{3CC0D97A-4F90-470C-88DE-69B3BDDFDC9D}" destId="{7CE3C234-7DC6-424C-B9FE-49227FB05F91}" srcOrd="1" destOrd="0" presId="urn:microsoft.com/office/officeart/2005/8/layout/list1"/>
    <dgm:cxn modelId="{D1575837-D5F2-4C1C-9300-E6AC1054EEE4}" type="presParOf" srcId="{1321A24B-91B1-4EB0-99E5-0DE010815F41}" destId="{8DB2950F-A3E2-4D25-8183-B0C89F119A68}" srcOrd="1" destOrd="0" presId="urn:microsoft.com/office/officeart/2005/8/layout/list1"/>
    <dgm:cxn modelId="{E955C528-708D-414F-BE9C-D8710C1B6623}" type="presParOf" srcId="{1321A24B-91B1-4EB0-99E5-0DE010815F41}" destId="{BC555EEB-7F15-419A-BF93-12DF98CE9C0C}" srcOrd="2" destOrd="0" presId="urn:microsoft.com/office/officeart/2005/8/layout/list1"/>
    <dgm:cxn modelId="{1EBC0E39-CEEE-4D78-A4F2-A5F296A85FDA}" type="presParOf" srcId="{1321A24B-91B1-4EB0-99E5-0DE010815F41}" destId="{0A2F2B43-B86C-4184-8E6C-60917F091FD5}" srcOrd="3" destOrd="0" presId="urn:microsoft.com/office/officeart/2005/8/layout/list1"/>
    <dgm:cxn modelId="{15CDCE46-3C87-43F1-8FE9-A5393F083887}" type="presParOf" srcId="{1321A24B-91B1-4EB0-99E5-0DE010815F41}" destId="{216DAA1D-9BFD-4FA9-BDA3-71C4C173A849}" srcOrd="4" destOrd="0" presId="urn:microsoft.com/office/officeart/2005/8/layout/list1"/>
    <dgm:cxn modelId="{0ED4B866-FA93-49DE-9B0E-F4A5D3E2DB7C}" type="presParOf" srcId="{216DAA1D-9BFD-4FA9-BDA3-71C4C173A849}" destId="{910D9074-042B-462E-A7FE-A647861D28B2}" srcOrd="0" destOrd="0" presId="urn:microsoft.com/office/officeart/2005/8/layout/list1"/>
    <dgm:cxn modelId="{F9DF046B-8916-49AD-92CD-479B8CE2B16E}" type="presParOf" srcId="{216DAA1D-9BFD-4FA9-BDA3-71C4C173A849}" destId="{978E7737-D524-430B-AAE8-216E79A1B69E}" srcOrd="1" destOrd="0" presId="urn:microsoft.com/office/officeart/2005/8/layout/list1"/>
    <dgm:cxn modelId="{7A005EF8-F2B2-491E-8913-81D4A2B42972}" type="presParOf" srcId="{1321A24B-91B1-4EB0-99E5-0DE010815F41}" destId="{7643C3E2-0BB3-406E-A1FF-8123C8F97D50}" srcOrd="5" destOrd="0" presId="urn:microsoft.com/office/officeart/2005/8/layout/list1"/>
    <dgm:cxn modelId="{2DB38FEC-0827-4C3F-9DEB-873A35CF8420}" type="presParOf" srcId="{1321A24B-91B1-4EB0-99E5-0DE010815F41}" destId="{47CD1F2C-F342-42BC-8EE2-ED3D60DD0A99}" srcOrd="6" destOrd="0" presId="urn:microsoft.com/office/officeart/2005/8/layout/list1"/>
    <dgm:cxn modelId="{B2D2B9F9-704F-4B5E-A682-0F206EEAC285}" type="presParOf" srcId="{1321A24B-91B1-4EB0-99E5-0DE010815F41}" destId="{D953E4F9-61E0-4DA9-9CA9-2556BB7DA922}" srcOrd="7" destOrd="0" presId="urn:microsoft.com/office/officeart/2005/8/layout/list1"/>
    <dgm:cxn modelId="{DC765718-1D22-4473-A9DD-BEE3ACD9367F}" type="presParOf" srcId="{1321A24B-91B1-4EB0-99E5-0DE010815F41}" destId="{5E7576E1-E57F-4291-B056-125F6E76294A}" srcOrd="8" destOrd="0" presId="urn:microsoft.com/office/officeart/2005/8/layout/list1"/>
    <dgm:cxn modelId="{C067D4A6-EF54-4E68-814C-52133E0C1889}" type="presParOf" srcId="{5E7576E1-E57F-4291-B056-125F6E76294A}" destId="{8A916DD8-284F-472C-B0A0-8737A62F8A33}" srcOrd="0" destOrd="0" presId="urn:microsoft.com/office/officeart/2005/8/layout/list1"/>
    <dgm:cxn modelId="{75DC943E-6D45-4E0E-ADDA-1C8002A145F3}" type="presParOf" srcId="{5E7576E1-E57F-4291-B056-125F6E76294A}" destId="{EEA303DB-CBF4-4010-A3E0-8C9E10479D7E}" srcOrd="1" destOrd="0" presId="urn:microsoft.com/office/officeart/2005/8/layout/list1"/>
    <dgm:cxn modelId="{E9E18E38-942F-4A0F-8F84-6D9B6A2B9B8A}" type="presParOf" srcId="{1321A24B-91B1-4EB0-99E5-0DE010815F41}" destId="{99AAD7FA-7FDF-4F89-9EFE-67484174CAF1}" srcOrd="9" destOrd="0" presId="urn:microsoft.com/office/officeart/2005/8/layout/list1"/>
    <dgm:cxn modelId="{8791FBBD-E4BF-4DCA-99D8-8EECD55B981B}" type="presParOf" srcId="{1321A24B-91B1-4EB0-99E5-0DE010815F41}" destId="{006B8DC5-0EB0-42CC-8CF4-905E9634D00B}" srcOrd="10" destOrd="0" presId="urn:microsoft.com/office/officeart/2005/8/layout/list1"/>
    <dgm:cxn modelId="{1BB7DF8B-2FBD-4F41-A324-76319D7C3ED1}" type="presParOf" srcId="{1321A24B-91B1-4EB0-99E5-0DE010815F41}" destId="{BD526BB6-583C-4E93-B1B6-1A101316F2AA}" srcOrd="11" destOrd="0" presId="urn:microsoft.com/office/officeart/2005/8/layout/list1"/>
    <dgm:cxn modelId="{016B5A48-6CFF-4354-81F5-991F9AE03D1B}" type="presParOf" srcId="{1321A24B-91B1-4EB0-99E5-0DE010815F41}" destId="{45C8DFBD-808F-4C48-9DFF-A74D3C869CA4}" srcOrd="12" destOrd="0" presId="urn:microsoft.com/office/officeart/2005/8/layout/list1"/>
    <dgm:cxn modelId="{6ED0800A-5825-408A-A97A-704EB090579F}" type="presParOf" srcId="{45C8DFBD-808F-4C48-9DFF-A74D3C869CA4}" destId="{A624D73A-698A-401B-AADE-918872A07F69}" srcOrd="0" destOrd="0" presId="urn:microsoft.com/office/officeart/2005/8/layout/list1"/>
    <dgm:cxn modelId="{6BB59D5F-4F91-4E00-88A2-AFEE5A693760}" type="presParOf" srcId="{45C8DFBD-808F-4C48-9DFF-A74D3C869CA4}" destId="{24DCD220-7A94-4B69-B9D5-ED0A5D834A73}" srcOrd="1" destOrd="0" presId="urn:microsoft.com/office/officeart/2005/8/layout/list1"/>
    <dgm:cxn modelId="{C154E7E1-8715-45C8-8D12-6ED337214055}" type="presParOf" srcId="{1321A24B-91B1-4EB0-99E5-0DE010815F41}" destId="{4571F631-8847-4E9B-B0CB-2FBF29FF3EEE}" srcOrd="13" destOrd="0" presId="urn:microsoft.com/office/officeart/2005/8/layout/list1"/>
    <dgm:cxn modelId="{16C8B9C8-F632-4E07-BA9C-81341FAFCFFB}" type="presParOf" srcId="{1321A24B-91B1-4EB0-99E5-0DE010815F41}" destId="{CCA06208-4601-4CDA-B944-748D0D28A0C8}" srcOrd="14" destOrd="0" presId="urn:microsoft.com/office/officeart/2005/8/layout/list1"/>
    <dgm:cxn modelId="{719696DB-6153-467B-9ABA-F97239AB0765}" type="presParOf" srcId="{1321A24B-91B1-4EB0-99E5-0DE010815F41}" destId="{384C6AF4-B87E-4236-B7C6-2064DDCB51BF}" srcOrd="15" destOrd="0" presId="urn:microsoft.com/office/officeart/2005/8/layout/list1"/>
    <dgm:cxn modelId="{6E621594-6415-45EB-ADBC-9A211F78238F}" type="presParOf" srcId="{1321A24B-91B1-4EB0-99E5-0DE010815F41}" destId="{0CA9AEDD-6455-46D7-B354-45CA16596610}" srcOrd="16" destOrd="0" presId="urn:microsoft.com/office/officeart/2005/8/layout/list1"/>
    <dgm:cxn modelId="{67C502C2-007A-4C61-B23C-FD95051FDD94}" type="presParOf" srcId="{0CA9AEDD-6455-46D7-B354-45CA16596610}" destId="{544B0531-EB07-4EB7-8949-2F3CBE88D98B}" srcOrd="0" destOrd="0" presId="urn:microsoft.com/office/officeart/2005/8/layout/list1"/>
    <dgm:cxn modelId="{8263EFBC-F6CA-4A76-A863-7866FFB29ACC}" type="presParOf" srcId="{0CA9AEDD-6455-46D7-B354-45CA16596610}" destId="{8AD092A3-DD11-4A52-88BD-26DA1D0B5EE1}" srcOrd="1" destOrd="0" presId="urn:microsoft.com/office/officeart/2005/8/layout/list1"/>
    <dgm:cxn modelId="{52FB5699-8B5B-40EC-8DF7-324A1552FF59}" type="presParOf" srcId="{1321A24B-91B1-4EB0-99E5-0DE010815F41}" destId="{B5FAE2E5-BB25-4B68-AECF-E282915968F3}" srcOrd="17" destOrd="0" presId="urn:microsoft.com/office/officeart/2005/8/layout/list1"/>
    <dgm:cxn modelId="{2300961F-5F2B-4D47-B1BA-C73850C86508}" type="presParOf" srcId="{1321A24B-91B1-4EB0-99E5-0DE010815F41}" destId="{9FEE604E-1DE4-4526-9D2E-5A44FBC20F9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5EEB-7F15-419A-BF93-12DF98CE9C0C}">
      <dsp:nvSpPr>
        <dsp:cNvPr id="0" name=""/>
        <dsp:cNvSpPr/>
      </dsp:nvSpPr>
      <dsp:spPr>
        <a:xfrm>
          <a:off x="0" y="625282"/>
          <a:ext cx="10406953" cy="12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3C234-7DC6-424C-B9FE-49227FB05F91}">
      <dsp:nvSpPr>
        <dsp:cNvPr id="0" name=""/>
        <dsp:cNvSpPr/>
      </dsp:nvSpPr>
      <dsp:spPr>
        <a:xfrm>
          <a:off x="519839" y="167223"/>
          <a:ext cx="7277752" cy="5318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1" tIns="0" rIns="275351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Quatro Eixos Pedagógicos </a:t>
          </a:r>
          <a:endParaRPr lang="pt-BR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802" y="193186"/>
        <a:ext cx="7225826" cy="479932"/>
      </dsp:txXfrm>
    </dsp:sp>
    <dsp:sp modelId="{47CD1F2C-F342-42BC-8EE2-ED3D60DD0A99}">
      <dsp:nvSpPr>
        <dsp:cNvPr id="0" name=""/>
        <dsp:cNvSpPr/>
      </dsp:nvSpPr>
      <dsp:spPr>
        <a:xfrm>
          <a:off x="0" y="1485767"/>
          <a:ext cx="10406953" cy="12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E7737-D524-430B-AAE8-216E79A1B69E}">
      <dsp:nvSpPr>
        <dsp:cNvPr id="0" name=""/>
        <dsp:cNvSpPr/>
      </dsp:nvSpPr>
      <dsp:spPr>
        <a:xfrm>
          <a:off x="519839" y="778282"/>
          <a:ext cx="7277752" cy="781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1" tIns="0" rIns="27535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978" y="816421"/>
        <a:ext cx="7201474" cy="705007"/>
      </dsp:txXfrm>
    </dsp:sp>
    <dsp:sp modelId="{006B8DC5-0EB0-42CC-8CF4-905E9634D00B}">
      <dsp:nvSpPr>
        <dsp:cNvPr id="0" name=""/>
        <dsp:cNvSpPr/>
      </dsp:nvSpPr>
      <dsp:spPr>
        <a:xfrm>
          <a:off x="0" y="2390082"/>
          <a:ext cx="10406953" cy="12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303DB-CBF4-4010-A3E0-8C9E10479D7E}">
      <dsp:nvSpPr>
        <dsp:cNvPr id="0" name=""/>
        <dsp:cNvSpPr/>
      </dsp:nvSpPr>
      <dsp:spPr>
        <a:xfrm>
          <a:off x="519839" y="1638767"/>
          <a:ext cx="7277752" cy="8251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1" tIns="0" rIns="27535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Engajamento Público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118" y="1679046"/>
        <a:ext cx="7197194" cy="744556"/>
      </dsp:txXfrm>
    </dsp:sp>
    <dsp:sp modelId="{CCA06208-4601-4CDA-B944-748D0D28A0C8}">
      <dsp:nvSpPr>
        <dsp:cNvPr id="0" name=""/>
        <dsp:cNvSpPr/>
      </dsp:nvSpPr>
      <dsp:spPr>
        <a:xfrm>
          <a:off x="0" y="3150967"/>
          <a:ext cx="10406953" cy="12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CD220-7A94-4B69-B9D5-ED0A5D834A73}">
      <dsp:nvSpPr>
        <dsp:cNvPr id="0" name=""/>
        <dsp:cNvSpPr/>
      </dsp:nvSpPr>
      <dsp:spPr>
        <a:xfrm>
          <a:off x="519839" y="2543082"/>
          <a:ext cx="7277752" cy="681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1" tIns="0" rIns="27535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Organização e Gestão do Serviço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116" y="2576359"/>
        <a:ext cx="7211198" cy="615130"/>
      </dsp:txXfrm>
    </dsp:sp>
    <dsp:sp modelId="{9FEE604E-1DE4-4526-9D2E-5A44FBC20F9D}">
      <dsp:nvSpPr>
        <dsp:cNvPr id="0" name=""/>
        <dsp:cNvSpPr/>
      </dsp:nvSpPr>
      <dsp:spPr>
        <a:xfrm>
          <a:off x="0" y="3866640"/>
          <a:ext cx="10406953" cy="12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092A3-DD11-4A52-88BD-26DA1D0B5EE1}">
      <dsp:nvSpPr>
        <dsp:cNvPr id="0" name=""/>
        <dsp:cNvSpPr/>
      </dsp:nvSpPr>
      <dsp:spPr>
        <a:xfrm>
          <a:off x="519839" y="3303967"/>
          <a:ext cx="7277752" cy="6364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351" tIns="0" rIns="27535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Qualificação da Prática Clínica </a:t>
          </a:r>
          <a:endParaRPr lang="pt-BR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909" y="3335037"/>
        <a:ext cx="7215612" cy="57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E293-7C06-453E-8545-0DC647E6A73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C3FF-F4E1-4879-A7C3-68AB067EF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44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55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5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59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89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05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2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24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83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81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3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6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C7A7-36C9-4816-8709-C19695CF65E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99BC9-BA57-457C-B9C1-6B3CD03A2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38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pic>
        <p:nvPicPr>
          <p:cNvPr id="4" name="Imagem 3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942042" y="5963338"/>
            <a:ext cx="2179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</a:rPr>
              <a:t>Pelotas, </a:t>
            </a:r>
            <a:r>
              <a:rPr lang="pt-BR" sz="2800" b="1" dirty="0" smtClean="0">
                <a:solidFill>
                  <a:srgbClr val="002060"/>
                </a:solidFill>
              </a:rPr>
              <a:t>201</a:t>
            </a:r>
            <a:r>
              <a:rPr lang="x-none" sz="2800" b="1" dirty="0" smtClean="0">
                <a:solidFill>
                  <a:srgbClr val="002060"/>
                </a:solidFill>
              </a:rPr>
              <a:t>6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rot="10800000" flipV="1">
            <a:off x="1184856" y="241707"/>
            <a:ext cx="9693499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</a:t>
            </a:r>
            <a:r>
              <a:rPr lang="pt-BR" alt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RIO DA SAÚDE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UNASUS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33600" y="4784035"/>
            <a:ext cx="8335617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Aluno: </a:t>
            </a:r>
            <a:r>
              <a:rPr lang="x-none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Eddy A Ferrer Vargas</a:t>
            </a:r>
            <a:endParaRPr lang="pt-BR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E</a:t>
            </a:r>
            <a:r>
              <a:rPr lang="x-none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rnandes valentin do Prado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8" y="-83127"/>
            <a:ext cx="2219325" cy="221932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19270" y="1961322"/>
            <a:ext cx="11661913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Melhoria da Atenção à saúde da Pessoa com Hipertensão Arterial Sistêmica e/ou Diabetes Mellitus, na UBS Zona </a:t>
            </a:r>
            <a:r>
              <a:rPr lang="x-none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Leste</a:t>
            </a:r>
            <a:r>
              <a:rPr lang="pt-B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Pinheiro Machado/RS</a:t>
            </a: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792" y="160913"/>
            <a:ext cx="10800521" cy="1520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80" b="1" dirty="0"/>
              <a:t>Objetivo </a:t>
            </a:r>
            <a:r>
              <a:rPr lang="pt-BR" sz="2880" b="1" dirty="0" smtClean="0"/>
              <a:t>2:   </a:t>
            </a:r>
            <a:r>
              <a:rPr lang="pt-BR" sz="3200" dirty="0"/>
              <a:t>Melhorar a adesão de hipertensos e/ou diabéticos ao programa.</a:t>
            </a:r>
          </a:p>
          <a:p>
            <a:pPr algn="just"/>
            <a:endParaRPr lang="pt-BR" sz="2880" dirty="0"/>
          </a:p>
        </p:txBody>
      </p:sp>
      <p:sp>
        <p:nvSpPr>
          <p:cNvPr id="3" name="Retângulo 2"/>
          <p:cNvSpPr/>
          <p:nvPr/>
        </p:nvSpPr>
        <p:spPr>
          <a:xfrm>
            <a:off x="892522" y="1798149"/>
            <a:ext cx="37226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 smtClean="0"/>
              <a:t>Meta 1:</a:t>
            </a:r>
            <a:r>
              <a:rPr lang="pt-BR" sz="2880" dirty="0" smtClean="0"/>
              <a:t> Realizar </a:t>
            </a:r>
            <a:r>
              <a:rPr lang="pt-BR" sz="2880" dirty="0"/>
              <a:t>exame clínico apropriado em 100% dos hipertensos.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77954" y="5960079"/>
            <a:ext cx="8317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o exame clínico em dia de acordo com o protocolo.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.Fonte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Planilha de coleta de dados.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54901215"/>
              </p:ext>
            </p:extLst>
          </p:nvPr>
        </p:nvGraphicFramePr>
        <p:xfrm>
          <a:off x="4946263" y="2267337"/>
          <a:ext cx="4819650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5"/>
          <p:cNvSpPr txBox="1"/>
          <p:nvPr/>
        </p:nvSpPr>
        <p:spPr>
          <a:xfrm>
            <a:off x="6236619" y="4962073"/>
            <a:ext cx="239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 </a:t>
            </a:r>
            <a:r>
              <a:rPr lang="x-none" sz="1200" dirty="0" smtClean="0">
                <a:latin typeface="Arial"/>
                <a:cs typeface="Arial"/>
              </a:rPr>
              <a:t>de    84 --   81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212 -- 211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5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318 -- 317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99,7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16882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219325" y="2113768"/>
            <a:ext cx="406125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2:</a:t>
            </a:r>
            <a:r>
              <a:rPr lang="pt-BR" sz="2880" dirty="0"/>
              <a:t> Realizar exame clínico apropriado em 100% dos diabéticos.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25092" y="5934670"/>
            <a:ext cx="802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o exame clínico em dia de acordo com o protocolo.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.Fonte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Planilha de coleta de dados.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727026839"/>
              </p:ext>
            </p:extLst>
          </p:nvPr>
        </p:nvGraphicFramePr>
        <p:xfrm>
          <a:off x="892523" y="1570607"/>
          <a:ext cx="4460875" cy="25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5"/>
          <p:cNvSpPr txBox="1"/>
          <p:nvPr/>
        </p:nvSpPr>
        <p:spPr>
          <a:xfrm>
            <a:off x="2225092" y="4170557"/>
            <a:ext cx="230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x-none" sz="1200" dirty="0" smtClean="0">
                <a:latin typeface="Arial"/>
                <a:cs typeface="Arial"/>
              </a:rPr>
              <a:t>28 -- 27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63 -- 62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98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97 -- 96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8396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1424" y="1319991"/>
            <a:ext cx="370100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3:</a:t>
            </a:r>
            <a:r>
              <a:rPr lang="pt-BR" sz="2880" dirty="0"/>
              <a:t> Garantir a 100% dos hipertensos a realização de exames complementares em dia de acordo com o protocolo.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65782" y="5854204"/>
            <a:ext cx="8348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os exames complementares em dia de acordo com o protocolo.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 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.Fonte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planilha de coleta de dados.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541374085"/>
              </p:ext>
            </p:extLst>
          </p:nvPr>
        </p:nvGraphicFramePr>
        <p:xfrm>
          <a:off x="6240017" y="1139554"/>
          <a:ext cx="4625975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5"/>
          <p:cNvSpPr txBox="1"/>
          <p:nvPr/>
        </p:nvSpPr>
        <p:spPr>
          <a:xfrm>
            <a:off x="7872760" y="3769112"/>
            <a:ext cx="282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84 --  51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60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>
                <a:latin typeface="Arial"/>
                <a:cs typeface="Arial"/>
              </a:rPr>
              <a:t>7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212 -- 138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65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 221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>
                <a:latin typeface="Arial"/>
                <a:cs typeface="Arial"/>
              </a:rPr>
              <a:t>6</a:t>
            </a:r>
            <a:r>
              <a:rPr lang="x-none" sz="1200" dirty="0" smtClean="0">
                <a:latin typeface="Arial"/>
                <a:cs typeface="Arial"/>
              </a:rPr>
              <a:t>9,5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0161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83880" y="1469470"/>
            <a:ext cx="49774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4:</a:t>
            </a:r>
            <a:r>
              <a:rPr lang="pt-BR" sz="2880" dirty="0"/>
              <a:t> Garantir a 100% dos diabéticos a realização de exames complementares em dia de acordo com o protocolo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21159" y="5854204"/>
            <a:ext cx="8429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os exames complementares em dia de acordo com o protocolo.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.Fonte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planilha de coleta de dados.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729881654"/>
              </p:ext>
            </p:extLst>
          </p:nvPr>
        </p:nvGraphicFramePr>
        <p:xfrm>
          <a:off x="446901" y="843233"/>
          <a:ext cx="4451350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5"/>
          <p:cNvSpPr txBox="1"/>
          <p:nvPr/>
        </p:nvSpPr>
        <p:spPr>
          <a:xfrm>
            <a:off x="1527717" y="3468030"/>
            <a:ext cx="246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28 -- 18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64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3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 48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76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>
                <a:latin typeface="Arial"/>
                <a:cs typeface="Arial"/>
              </a:rPr>
              <a:t>2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 74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76,3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1830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27751" y="1439139"/>
            <a:ext cx="4913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5:</a:t>
            </a:r>
            <a:r>
              <a:rPr lang="pt-BR" sz="2880" dirty="0"/>
              <a:t> Priorizar a prescrição de medicamentos da farmácia popular para 100% dos hipertensos cadastrados na unidade de saúde.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99604" y="5854204"/>
            <a:ext cx="828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prescrição de medicamentos da Farmácia Popular/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Hiperdia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priorizada.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7872760" y="3769112"/>
            <a:ext cx="282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84 --  76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>
                <a:latin typeface="Arial"/>
                <a:cs typeface="Arial"/>
              </a:rPr>
              <a:t>9</a:t>
            </a:r>
            <a:r>
              <a:rPr lang="x-none" sz="1200" dirty="0" smtClean="0">
                <a:latin typeface="Arial"/>
                <a:cs typeface="Arial"/>
              </a:rPr>
              <a:t>0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5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212 -- 199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93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>
                <a:latin typeface="Arial"/>
                <a:cs typeface="Arial"/>
              </a:rPr>
              <a:t>9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 304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95,6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982801963"/>
              </p:ext>
            </p:extLst>
          </p:nvPr>
        </p:nvGraphicFramePr>
        <p:xfrm>
          <a:off x="6240017" y="1117987"/>
          <a:ext cx="4689475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39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23317" y="1892031"/>
            <a:ext cx="4801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6:</a:t>
            </a:r>
            <a:r>
              <a:rPr lang="pt-BR" sz="2880" dirty="0"/>
              <a:t> Priorizar a prescrição de medicamentos da farmácia popular para 100% dos diabéticos cadastrados na unidade de saúde.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05135" y="5854204"/>
            <a:ext cx="8381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prescrição de medicamentos da Farmácia Popular/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Hiperdia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priorizada.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 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Fonte; planilha de coleta de dados.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/>
          <p:nvPr/>
        </p:nvSpPr>
        <p:spPr>
          <a:xfrm flipH="1">
            <a:off x="1583473" y="3679903"/>
            <a:ext cx="258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 25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89,3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 57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90,5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 90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92,8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04687534"/>
              </p:ext>
            </p:extLst>
          </p:nvPr>
        </p:nvGraphicFramePr>
        <p:xfrm>
          <a:off x="599998" y="938458"/>
          <a:ext cx="45466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49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7832" y="1572049"/>
            <a:ext cx="465246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7:</a:t>
            </a:r>
            <a:r>
              <a:rPr lang="pt-BR" sz="2880" dirty="0"/>
              <a:t> Realizar avaliação da necessidade de atendimento odontológico em 100% dos hipertensos.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89486" y="5934670"/>
            <a:ext cx="8501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avaliação da necessidade de atendimento odontológico.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7326351" y="4348976"/>
            <a:ext cx="33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84 --  80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95,2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212 -- 210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 316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66976564"/>
              </p:ext>
            </p:extLst>
          </p:nvPr>
        </p:nvGraphicFramePr>
        <p:xfrm>
          <a:off x="6069012" y="1780021"/>
          <a:ext cx="4625975" cy="245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71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22234" y="1441580"/>
            <a:ext cx="45202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8:</a:t>
            </a:r>
            <a:r>
              <a:rPr lang="pt-BR" sz="2880" dirty="0"/>
              <a:t> Realizar avaliação da necessidade de atendimento odontológico em 100% dos diabéticos.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13536" y="5484885"/>
            <a:ext cx="84529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avaliação da necessidade de atendimento odontológico.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.Fonte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Planilha de coleta de dados.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1683834" y="3306706"/>
            <a:ext cx="328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 27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 62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98,4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 96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896638708"/>
              </p:ext>
            </p:extLst>
          </p:nvPr>
        </p:nvGraphicFramePr>
        <p:xfrm>
          <a:off x="619164" y="731805"/>
          <a:ext cx="4575175" cy="245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28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1039" y="300484"/>
            <a:ext cx="10779900" cy="1520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80" b="1" dirty="0"/>
              <a:t>Objetivo </a:t>
            </a:r>
            <a:r>
              <a:rPr lang="pt-BR" sz="2880" b="1" dirty="0" smtClean="0"/>
              <a:t>3: </a:t>
            </a:r>
            <a:r>
              <a:rPr lang="pt-BR" sz="3200" dirty="0" smtClean="0"/>
              <a:t>Melhorar </a:t>
            </a:r>
            <a:r>
              <a:rPr lang="pt-BR" sz="3200" dirty="0"/>
              <a:t>a adesão de hipertensos e/ou diabéticos ao programa;</a:t>
            </a:r>
          </a:p>
          <a:p>
            <a:pPr algn="ctr"/>
            <a:endParaRPr lang="pt-BR" sz="2880" dirty="0"/>
          </a:p>
        </p:txBody>
      </p:sp>
      <p:sp>
        <p:nvSpPr>
          <p:cNvPr id="3" name="Retângulo 2"/>
          <p:cNvSpPr/>
          <p:nvPr/>
        </p:nvSpPr>
        <p:spPr>
          <a:xfrm>
            <a:off x="1041039" y="2102701"/>
            <a:ext cx="1092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b="1" dirty="0" smtClean="0"/>
          </a:p>
          <a:p>
            <a:pPr algn="just"/>
            <a:r>
              <a:rPr lang="pt-BR" sz="2800" b="1" dirty="0" smtClean="0"/>
              <a:t>Meta </a:t>
            </a:r>
            <a:r>
              <a:rPr lang="pt-BR" sz="2800" b="1" dirty="0"/>
              <a:t>1:</a:t>
            </a:r>
            <a:r>
              <a:rPr lang="pt-BR" sz="2800" dirty="0"/>
              <a:t> Buscar 100% dos hipertensos faltosos às consultas na unidade de saúde conforme a periodicidade recomendada.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89498" y="5854204"/>
            <a:ext cx="8301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faltosos às consultas com busca ativa.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41039" y="3775080"/>
            <a:ext cx="9993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cs typeface="Arial" pitchFamily="34" charset="0"/>
              </a:rPr>
              <a:t>Meta 2:</a:t>
            </a:r>
            <a:r>
              <a:rPr lang="pt-BR" sz="2800" dirty="0">
                <a:cs typeface="Arial" pitchFamily="34" charset="0"/>
              </a:rPr>
              <a:t> Buscar 100% dos diabéticos faltosos às consultas na unidade de saúde conforme a periodicidade recomendada.</a:t>
            </a:r>
            <a:endParaRPr lang="pt-B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75379" y="300484"/>
            <a:ext cx="7841250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sz="2880" b="1" dirty="0"/>
              <a:t>Objetivo 4: </a:t>
            </a:r>
            <a:r>
              <a:rPr lang="pt-BR" sz="2880" b="1" dirty="0" smtClean="0"/>
              <a:t>Melhorar o </a:t>
            </a:r>
            <a:r>
              <a:rPr lang="pt-BR" sz="2880" b="1" dirty="0"/>
              <a:t>registro </a:t>
            </a:r>
            <a:r>
              <a:rPr lang="pt-BR" sz="2880" b="1" dirty="0" smtClean="0"/>
              <a:t>das  informações</a:t>
            </a:r>
            <a:endParaRPr lang="pt-BR" sz="2880" dirty="0"/>
          </a:p>
        </p:txBody>
      </p:sp>
      <p:sp>
        <p:nvSpPr>
          <p:cNvPr id="4" name="Retângulo 3"/>
          <p:cNvSpPr/>
          <p:nvPr/>
        </p:nvSpPr>
        <p:spPr>
          <a:xfrm>
            <a:off x="1457837" y="1387164"/>
            <a:ext cx="102433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1:</a:t>
            </a:r>
            <a:r>
              <a:rPr lang="pt-BR" sz="2880" dirty="0"/>
              <a:t> Manter ficha de acompanhamento de 100% dos hipertensos cadastrados na unidade de saúde.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85975" y="5934670"/>
            <a:ext cx="8215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registro adequado na ficha de acompanhamento.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Fonte; Planilha de coleta de dados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444387" y="2495847"/>
            <a:ext cx="1025683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2:</a:t>
            </a:r>
            <a:r>
              <a:rPr lang="pt-BR" sz="2880" dirty="0"/>
              <a:t> Manter ficha de acompanhamento de 100% dos diabéticos cadastrados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22436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Caracterização do Município </a:t>
            </a:r>
            <a:endParaRPr lang="pt-BR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1" y="2006600"/>
            <a:ext cx="4001293" cy="3530600"/>
          </a:xfrm>
        </p:spPr>
      </p:pic>
      <p:pic>
        <p:nvPicPr>
          <p:cNvPr id="8" name="Imagem 3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2523" y="2006599"/>
            <a:ext cx="2841277" cy="3589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pic>
        <p:nvPicPr>
          <p:cNvPr id="6" name="Imagem 5" descr="esf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43" descr="Prefeitura municipa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006600"/>
            <a:ext cx="3835400" cy="353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791" y="214075"/>
            <a:ext cx="11940209" cy="978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80" b="1" dirty="0"/>
              <a:t>Objetivo 5: </a:t>
            </a:r>
            <a:r>
              <a:rPr lang="pt-BR" sz="2880" b="1" dirty="0" smtClean="0"/>
              <a:t>Mapear hipertensos e diabéticos de risco para doença cardiovascular </a:t>
            </a:r>
            <a:endParaRPr lang="pt-BR" sz="2880" dirty="0"/>
          </a:p>
        </p:txBody>
      </p:sp>
      <p:sp>
        <p:nvSpPr>
          <p:cNvPr id="4" name="Retângulo 3"/>
          <p:cNvSpPr/>
          <p:nvPr/>
        </p:nvSpPr>
        <p:spPr>
          <a:xfrm>
            <a:off x="425451" y="1885911"/>
            <a:ext cx="55871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1:</a:t>
            </a:r>
            <a:r>
              <a:rPr lang="pt-BR" sz="2880" dirty="0"/>
              <a:t> Realizar estratificação do risco cardiovascular em 100% dos hipertensos cadastrados na unidade de saúde.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028964" y="5773738"/>
            <a:ext cx="8422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estratificação de risco cardiovascular por exame clínico em dia.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7616283" y="4560849"/>
            <a:ext cx="239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  84 -- 67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79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>
                <a:latin typeface="Arial"/>
                <a:cs typeface="Arial"/>
              </a:rPr>
              <a:t>8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212 -- 165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77,8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318 -- 221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>
                <a:latin typeface="Arial"/>
                <a:cs typeface="Arial"/>
              </a:rPr>
              <a:t>6</a:t>
            </a:r>
            <a:r>
              <a:rPr lang="x-none" sz="1200" dirty="0" smtClean="0">
                <a:latin typeface="Arial"/>
                <a:cs typeface="Arial"/>
              </a:rPr>
              <a:t>9,5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955329223"/>
              </p:ext>
            </p:extLst>
          </p:nvPr>
        </p:nvGraphicFramePr>
        <p:xfrm>
          <a:off x="6467708" y="1885911"/>
          <a:ext cx="4594302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60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065034" y="1841769"/>
            <a:ext cx="50292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2:</a:t>
            </a:r>
            <a:r>
              <a:rPr lang="pt-BR" sz="2880" dirty="0"/>
              <a:t> Realizar estratificação do risco cardiovascular em 100% dos diabéticos cadastrados na unidade de saúde.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97242" y="5934670"/>
            <a:ext cx="8697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estratificação de risco cardiovascular por exame clínico em dia.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2096429" y="4493941"/>
            <a:ext cx="306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28 -- 26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92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9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63 -- 58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92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97 -- 74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76,3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471023562"/>
              </p:ext>
            </p:extLst>
          </p:nvPr>
        </p:nvGraphicFramePr>
        <p:xfrm>
          <a:off x="1030132" y="1416205"/>
          <a:ext cx="5315983" cy="307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2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4243" y="214075"/>
            <a:ext cx="10023514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80" b="1" dirty="0"/>
              <a:t>Objetivo 6: </a:t>
            </a:r>
            <a:r>
              <a:rPr lang="pt-BR" sz="2880" b="1" dirty="0" smtClean="0"/>
              <a:t>Promover a saúde de  hipertensos </a:t>
            </a:r>
            <a:r>
              <a:rPr lang="pt-BR" sz="2880" b="1" dirty="0"/>
              <a:t>e/ou diabéticos</a:t>
            </a:r>
            <a:endParaRPr lang="pt-BR" sz="2880" dirty="0"/>
          </a:p>
        </p:txBody>
      </p:sp>
      <p:sp>
        <p:nvSpPr>
          <p:cNvPr id="3" name="Retângulo 2"/>
          <p:cNvSpPr/>
          <p:nvPr/>
        </p:nvSpPr>
        <p:spPr>
          <a:xfrm>
            <a:off x="733244" y="2107510"/>
            <a:ext cx="525348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80" b="1" dirty="0"/>
              <a:t>Meta 1:</a:t>
            </a:r>
            <a:r>
              <a:rPr lang="pt-BR" sz="2880" dirty="0"/>
              <a:t>  Garantir orientação nutricional sobre alimentação saudável a 100% dos hipertensos.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019119" y="5934670"/>
            <a:ext cx="8441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orientação nutricional sobre alimentação saudável.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7872760" y="3769112"/>
            <a:ext cx="282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  84 --   81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212 -- 210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318 -- 316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333863349"/>
              </p:ext>
            </p:extLst>
          </p:nvPr>
        </p:nvGraphicFramePr>
        <p:xfrm>
          <a:off x="6392397" y="1171962"/>
          <a:ext cx="4625975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68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090320" y="2265475"/>
            <a:ext cx="49521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2:</a:t>
            </a:r>
            <a:r>
              <a:rPr lang="pt-BR" sz="2880" dirty="0"/>
              <a:t> Garantir orientação nutricional sobre alimentação saudável a 100% dos diabéticos.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28964" y="5854204"/>
            <a:ext cx="8422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orientação nutricional sobre alimentação saudável.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/>
          <p:nvPr/>
        </p:nvSpPr>
        <p:spPr>
          <a:xfrm>
            <a:off x="1605776" y="4215161"/>
            <a:ext cx="307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 27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 62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98,4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 96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761442280"/>
              </p:ext>
            </p:extLst>
          </p:nvPr>
        </p:nvGraphicFramePr>
        <p:xfrm>
          <a:off x="579865" y="1017453"/>
          <a:ext cx="5095602" cy="317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99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9137" y="1510882"/>
            <a:ext cx="457061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3:</a:t>
            </a:r>
            <a:r>
              <a:rPr lang="pt-BR" sz="2880" dirty="0"/>
              <a:t> Garantir orientação em relação à prática regular de atividade física a 100% dos pacientes hipertensos.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99592" y="5934670"/>
            <a:ext cx="8080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com orientação sobre a prática de atividade física regular.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/>
          <p:nvPr/>
        </p:nvSpPr>
        <p:spPr>
          <a:xfrm>
            <a:off x="7348655" y="3813717"/>
            <a:ext cx="325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  84 --    84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 212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 318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879244561"/>
              </p:ext>
            </p:extLst>
          </p:nvPr>
        </p:nvGraphicFramePr>
        <p:xfrm>
          <a:off x="6240016" y="702527"/>
          <a:ext cx="4900052" cy="310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42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8166" y="1896119"/>
            <a:ext cx="439947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4:</a:t>
            </a:r>
            <a:r>
              <a:rPr lang="pt-BR" sz="2880" dirty="0"/>
              <a:t> Garantir orientação em relação à prática regular de atividade física a 100% dos pacientes diabéticos.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21470" y="5857503"/>
            <a:ext cx="803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que receberam orientação sobre a prática de atividade física regular.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1984918" y="4170556"/>
            <a:ext cx="317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 28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 63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 97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342713730"/>
              </p:ext>
            </p:extLst>
          </p:nvPr>
        </p:nvGraphicFramePr>
        <p:xfrm>
          <a:off x="892522" y="1203711"/>
          <a:ext cx="5051077" cy="288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16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2523" y="1309108"/>
            <a:ext cx="1040234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5:</a:t>
            </a:r>
            <a:r>
              <a:rPr lang="pt-BR" sz="2880" dirty="0"/>
              <a:t> Garantir orientação sobre os riscos do tabagismo a 100% dos pacientes hipertensos.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61312" y="5825157"/>
            <a:ext cx="815741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que receberam orientação sobre os riscos do tabagismo.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084243" y="214075"/>
            <a:ext cx="10023514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80" b="1" dirty="0"/>
              <a:t>Objetivo 6: </a:t>
            </a:r>
            <a:r>
              <a:rPr lang="pt-BR" sz="2880" b="1" dirty="0" smtClean="0"/>
              <a:t>Promover a saúde de  hipertensos </a:t>
            </a:r>
            <a:r>
              <a:rPr lang="pt-BR" sz="2880" b="1" dirty="0"/>
              <a:t>e/ou diabéticos</a:t>
            </a:r>
            <a:endParaRPr lang="pt-BR" sz="2880" dirty="0"/>
          </a:p>
        </p:txBody>
      </p:sp>
      <p:sp>
        <p:nvSpPr>
          <p:cNvPr id="12" name="Retângulo 11"/>
          <p:cNvSpPr/>
          <p:nvPr/>
        </p:nvSpPr>
        <p:spPr>
          <a:xfrm>
            <a:off x="892523" y="2554403"/>
            <a:ext cx="1040234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6:</a:t>
            </a:r>
            <a:r>
              <a:rPr lang="pt-BR" sz="2880" dirty="0"/>
              <a:t> Garantir orientação sobre os riscos do tabagismo a 100% dos pacientes diabéticos.</a:t>
            </a:r>
          </a:p>
        </p:txBody>
      </p:sp>
    </p:spTree>
    <p:extLst>
      <p:ext uri="{BB962C8B-B14F-4D97-AF65-F5344CB8AC3E}">
        <p14:creationId xmlns:p14="http://schemas.microsoft.com/office/powerpoint/2010/main" val="33931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1424" y="1960038"/>
            <a:ext cx="447145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7:</a:t>
            </a:r>
            <a:r>
              <a:rPr lang="pt-BR" sz="2880" dirty="0"/>
              <a:t> Garantir orientação sobre higiene bucal a 100% dos pacientes hipertensos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83386" y="5854204"/>
            <a:ext cx="8225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hipertensos que receberam orientação sobre higiene bucal.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 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7817005" y="4415883"/>
            <a:ext cx="303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  84 --   81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212 -- 210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318 -- 316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101696155"/>
              </p:ext>
            </p:extLst>
          </p:nvPr>
        </p:nvGraphicFramePr>
        <p:xfrm>
          <a:off x="6607582" y="1639229"/>
          <a:ext cx="5185317" cy="275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72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35970" y="2316655"/>
            <a:ext cx="438221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8:</a:t>
            </a:r>
            <a:r>
              <a:rPr lang="pt-BR" sz="2880" dirty="0"/>
              <a:t> Garantir orientação sobre higiene bucal a 100% dos pacientes diabéticos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16932" y="5960079"/>
            <a:ext cx="8446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  <a:tabLst>
                <a:tab pos="771525" algn="l"/>
              </a:tabLs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que receberam orientação sobre higiene bucal.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/>
          <p:nvPr/>
        </p:nvSpPr>
        <p:spPr>
          <a:xfrm>
            <a:off x="2016932" y="4527395"/>
            <a:ext cx="305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</a:t>
            </a:r>
            <a:r>
              <a:rPr lang="x-none" sz="1200" dirty="0" smtClean="0">
                <a:latin typeface="Arial"/>
                <a:cs typeface="Arial"/>
              </a:rPr>
              <a:t>  de 28 --  27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96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 de 63 --  62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98,4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 de 97 --  96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99,0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4080453433"/>
              </p:ext>
            </p:extLst>
          </p:nvPr>
        </p:nvGraphicFramePr>
        <p:xfrm>
          <a:off x="892523" y="2207941"/>
          <a:ext cx="5619790" cy="233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69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9809" y="542439"/>
            <a:ext cx="10827026" cy="12085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Discussão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79809" y="2440393"/>
            <a:ext cx="10827025" cy="289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200" dirty="0"/>
              <a:t>Melhoria para comunidade</a:t>
            </a:r>
          </a:p>
          <a:p>
            <a:pPr algn="just">
              <a:lnSpc>
                <a:spcPct val="20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Melhoria da organização do serviços</a:t>
            </a:r>
          </a:p>
          <a:p>
            <a:pPr algn="just">
              <a:lnSpc>
                <a:spcPct val="20000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Melhorias para os profissionais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9148" y="419096"/>
            <a:ext cx="1191370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2880" b="1" dirty="0"/>
          </a:p>
          <a:p>
            <a:pPr marL="900113" indent="-542925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endParaRPr lang="en-US" sz="2880" dirty="0" smtClean="0"/>
          </a:p>
          <a:p>
            <a:pPr marL="900113" indent="-542925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endParaRPr lang="en-US" sz="2880" dirty="0"/>
          </a:p>
          <a:p>
            <a:pPr marL="900113" indent="-542925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r>
              <a:rPr lang="en-US" sz="2880" dirty="0" smtClean="0"/>
              <a:t>	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um município do Rio Grande do Sul.</a:t>
            </a:r>
          </a:p>
          <a:p>
            <a:pPr marL="900113" indent="-542925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r>
              <a:rPr lang="pt-BR" sz="32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Este município foi fundado em 1879 e limita-se com os municípios de Piratini, Pedras Altas, Candiota e Santana</a:t>
            </a:r>
            <a:r>
              <a:rPr lang="pt-BR" sz="3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-542925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 uma área de 2.2</a:t>
            </a:r>
            <a:r>
              <a:rPr 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km². </a:t>
            </a:r>
          </a:p>
          <a:p>
            <a:pPr marL="900113" indent="-542925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 população 13.000</a:t>
            </a:r>
            <a:r>
              <a:rPr lang="x-non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habitantes. </a:t>
            </a:r>
            <a:endParaRPr lang="pt-BR" sz="2880" b="1" dirty="0" smtClean="0">
              <a:latin typeface="Arial" pitchFamily="34" charset="0"/>
              <a:cs typeface="Arial" pitchFamily="34" charset="0"/>
            </a:endParaRPr>
          </a:p>
          <a:p>
            <a:pPr marL="900113" indent="-542925" algn="just">
              <a:buFont typeface="Wingdings" panose="05000000000000000000" pitchFamily="2" charset="2"/>
              <a:buChar char="Ø"/>
              <a:tabLst>
                <a:tab pos="900113" algn="l"/>
              </a:tabLst>
              <a:defRPr/>
            </a:pPr>
            <a:endParaRPr lang="pt-BR" sz="2880" dirty="0"/>
          </a:p>
        </p:txBody>
      </p:sp>
      <p:sp>
        <p:nvSpPr>
          <p:cNvPr id="6" name="Retângulo 5"/>
          <p:cNvSpPr/>
          <p:nvPr/>
        </p:nvSpPr>
        <p:spPr>
          <a:xfrm>
            <a:off x="1785046" y="583096"/>
            <a:ext cx="6895128" cy="123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de </a:t>
            </a:r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Pinheiro Machado </a:t>
            </a: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RS</a:t>
            </a:r>
          </a:p>
        </p:txBody>
      </p:sp>
    </p:spTree>
    <p:extLst>
      <p:ext uri="{BB962C8B-B14F-4D97-AF65-F5344CB8AC3E}">
        <p14:creationId xmlns:p14="http://schemas.microsoft.com/office/powerpoint/2010/main" val="37029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1520" y="2836190"/>
            <a:ext cx="11436626" cy="10538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b="1" smtClean="0">
                <a:solidFill>
                  <a:schemeClr val="tx1"/>
                </a:solidFill>
              </a:rPr>
              <a:t>REFLEXÃO CRÍTICA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0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841"/>
            <a:ext cx="1785046" cy="8725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530" y="238539"/>
            <a:ext cx="120064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        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Minha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expectativa inicial ao curso era mais com relação ao processo de trabalho do médico inserido na ESF além do problema com o idioma e a compressão por parte dos usuários, eu fui muito bem acolhido tanto pelos usuários quanto pelos profissionais de minha unidade de saúde. Eu esperava que o curso fosse mais uma atualização sobre a forma de atuação dos médicos na atenção básica no Brasil, e me surpreendi quando iniciei e descobri que era um estudo de intervenção mesmo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especialização em saúde da família possibilitou-me enfrentar o desafio de implementar o programa na UBS, e dessa forma garantir a prevenção e promoção dos fatores de resgo para a doenças crônicas </a:t>
            </a:r>
            <a:r>
              <a:rPr lang="pt-BR" sz="2400" b="1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nao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400" b="1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tranmisibles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em este caso a hipertensão e diabetes mellitus. Além disso, o curso foi uma nova experiência por tratar-se de uma metodologia diferente em relação a outros estudos cursados e com isso complementar meus conhecimentos da forma em que se trabalha no Brasil.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40627" y="311294"/>
            <a:ext cx="3110746" cy="609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360" b="1" dirty="0">
                <a:latin typeface="+mj-lt"/>
              </a:rPr>
              <a:t>REFERENCIAS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9600" y="1096424"/>
            <a:ext cx="1097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Organização Pan-Americana da Saúde. Linhas de cuidado: hipertensão arterial e diabetes. / Organização Pan-Americana da Saúde. Brasília: Organização Pan-Americana da Saúde, 2010. 232 p.: il. ISBN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978-85-79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BRASIL. Secretaria de Gestão do Trabalho e da Educação na Saúde. Departamento de Gestão da Educação na Saúde. A Educação Permanente entra na roda: polos de Educação Permanente em saúde: conceitos e caminhos a percorrer. Brasília,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2005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Diabetes Mellitus / Ministério da Saúde, Secretaria de Atenção à Saúde, Departamento de Atenção Básica. – Brasília: Ministério da Saúde, 2010. 64 p. il. – (Cadernos de Atenção Básica, n. 16) (Série A. Normas e Manuais Técnicos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Hipertensão arterial sistêmica para o Sistema Único de Saúde / Ministério da Saúde, Secretaria de Atenção à Saúde, Departamento de Atenção Básica. – Brasília: Ministério da Saúde, 2010. 58 p. – (Cadernos de Atenção Básica; 16) (Série A. Normas e Manuais Técnicos) </a:t>
            </a:r>
          </a:p>
        </p:txBody>
      </p:sp>
      <p:pic>
        <p:nvPicPr>
          <p:cNvPr id="4" name="Imagem 3" descr="e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8296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OBRIGADO! </a:t>
            </a:r>
            <a:endParaRPr lang="pt-BR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74" y="365126"/>
            <a:ext cx="11860696" cy="104164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x-none" dirty="0"/>
              <a:t>E</a:t>
            </a:r>
            <a:r>
              <a:rPr lang="pt-BR" dirty="0" smtClean="0"/>
              <a:t>S</a:t>
            </a:r>
            <a:r>
              <a:rPr lang="x-none" dirty="0" smtClean="0"/>
              <a:t>F ZONA LESTE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pic>
        <p:nvPicPr>
          <p:cNvPr id="7" name="Imagem 6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482435"/>
            <a:ext cx="8326581" cy="429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13255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Metodologia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400883"/>
              </p:ext>
            </p:extLst>
          </p:nvPr>
        </p:nvGraphicFramePr>
        <p:xfrm>
          <a:off x="892523" y="1665287"/>
          <a:ext cx="10406953" cy="415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pic>
        <p:nvPicPr>
          <p:cNvPr id="6" name="Imagem 5" descr="esf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9" y="137550"/>
            <a:ext cx="5439616" cy="3037841"/>
          </a:xfrm>
          <a:prstGeom prst="rect">
            <a:avLst/>
          </a:prstGeom>
          <a:noFill/>
        </p:spPr>
      </p:pic>
      <p:pic>
        <p:nvPicPr>
          <p:cNvPr id="8" name="7 Marcador de contenido" descr="C:\Users\Eddy\Desktop\fotos do posto de saude\20151013_14311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9" y="3372340"/>
            <a:ext cx="5439616" cy="348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Eddy\Desktop\TODO ESCRITORIO  2016 -2-01\FOTOS DE TELEF PARA PRJ\Fig. 1 CONTROL A PTES DOEN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50" y="137549"/>
            <a:ext cx="5431118" cy="303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ddy\Desktop\TODO ESCRITORIO  2016 -2-01\FOTOS DE TELEF PARA PRJ\Fig. 2 CONTROLE DE PA EM GRUPE DE HIPERDIA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50" y="3388659"/>
            <a:ext cx="5431117" cy="34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922" y="2313194"/>
            <a:ext cx="1051560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Resultados, objetivos Metas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8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0817" y="321812"/>
            <a:ext cx="11423374" cy="10279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80" b="1" dirty="0"/>
              <a:t>Objetivo </a:t>
            </a:r>
            <a:r>
              <a:rPr lang="pt-BR" sz="2880" b="1" dirty="0" smtClean="0"/>
              <a:t>1: </a:t>
            </a:r>
            <a:r>
              <a:rPr lang="pt-BR" sz="3200" dirty="0" smtClean="0"/>
              <a:t>Ampliar </a:t>
            </a:r>
            <a:r>
              <a:rPr lang="pt-BR" sz="3200" dirty="0"/>
              <a:t>a cobertura a hipertensos e/ou diabéticos;</a:t>
            </a:r>
          </a:p>
          <a:p>
            <a:endParaRPr lang="pt-BR" sz="2880" dirty="0"/>
          </a:p>
        </p:txBody>
      </p:sp>
      <p:sp>
        <p:nvSpPr>
          <p:cNvPr id="3" name="Retângulo 2"/>
          <p:cNvSpPr/>
          <p:nvPr/>
        </p:nvSpPr>
        <p:spPr>
          <a:xfrm>
            <a:off x="892523" y="1264383"/>
            <a:ext cx="38884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80" b="1" dirty="0" smtClean="0"/>
          </a:p>
          <a:p>
            <a:pPr algn="just"/>
            <a:r>
              <a:rPr lang="pt-BR" sz="2880" b="1" dirty="0" smtClean="0"/>
              <a:t>Meta </a:t>
            </a:r>
            <a:r>
              <a:rPr lang="pt-BR" sz="2880" b="1" dirty="0"/>
              <a:t>1:</a:t>
            </a:r>
            <a:r>
              <a:rPr lang="pt-BR" sz="2880" dirty="0"/>
              <a:t> Cadastrar </a:t>
            </a:r>
            <a:r>
              <a:rPr lang="pt-BR" sz="2880" dirty="0" smtClean="0"/>
              <a:t>8</a:t>
            </a:r>
            <a:r>
              <a:rPr lang="x-none" sz="2880" dirty="0" smtClean="0"/>
              <a:t>0</a:t>
            </a:r>
            <a:r>
              <a:rPr lang="pt-BR" sz="2880" dirty="0" smtClean="0"/>
              <a:t>% </a:t>
            </a:r>
            <a:r>
              <a:rPr lang="pt-BR" sz="2880" dirty="0"/>
              <a:t>dos hipertensos da área de abrangência no Programa de Atenção à Hipertensão Arterial e à Diabetes Mellitus da unidade de saúde.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37913" y="5934670"/>
            <a:ext cx="8757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programa de atenção ao hipertenso na unidade de saúde.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 de dados; Planilha de coleta de dados-UPEL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351422327"/>
              </p:ext>
            </p:extLst>
          </p:nvPr>
        </p:nvGraphicFramePr>
        <p:xfrm>
          <a:off x="6003125" y="1801906"/>
          <a:ext cx="5131039" cy="31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5"/>
          <p:cNvSpPr txBox="1"/>
          <p:nvPr/>
        </p:nvSpPr>
        <p:spPr>
          <a:xfrm>
            <a:off x="7330966" y="4917317"/>
            <a:ext cx="179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 </a:t>
            </a:r>
            <a:r>
              <a:rPr lang="x-none" sz="1200" dirty="0" smtClean="0">
                <a:latin typeface="Arial"/>
                <a:cs typeface="Arial"/>
              </a:rPr>
              <a:t>8</a:t>
            </a:r>
            <a:r>
              <a:rPr lang="en-US" sz="1200" dirty="0" smtClean="0">
                <a:latin typeface="Arial"/>
                <a:cs typeface="Arial"/>
              </a:rPr>
              <a:t>4 (</a:t>
            </a:r>
            <a:r>
              <a:rPr lang="x-none" sz="1200" dirty="0" smtClean="0">
                <a:latin typeface="Arial"/>
                <a:cs typeface="Arial"/>
              </a:rPr>
              <a:t>21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6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2</a:t>
            </a:r>
            <a:r>
              <a:rPr lang="x-none" sz="1200" dirty="0" smtClean="0">
                <a:latin typeface="Arial"/>
                <a:cs typeface="Arial"/>
              </a:rPr>
              <a:t>12</a:t>
            </a:r>
            <a:r>
              <a:rPr lang="en-US" sz="1200" dirty="0" smtClean="0">
                <a:latin typeface="Arial"/>
                <a:cs typeface="Arial"/>
              </a:rPr>
              <a:t>(5</a:t>
            </a:r>
            <a:r>
              <a:rPr lang="x-none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 smtClean="0">
                <a:latin typeface="Arial"/>
                <a:cs typeface="Arial"/>
              </a:rPr>
              <a:t>5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>
                <a:latin typeface="Arial"/>
                <a:cs typeface="Arial"/>
              </a:rPr>
              <a:t>3</a:t>
            </a:r>
            <a:r>
              <a:rPr lang="x-none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8 (8</a:t>
            </a:r>
            <a:r>
              <a:rPr lang="x-none" sz="1200" dirty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,7%)</a:t>
            </a:r>
          </a:p>
        </p:txBody>
      </p:sp>
    </p:spTree>
    <p:extLst>
      <p:ext uri="{BB962C8B-B14F-4D97-AF65-F5344CB8AC3E}">
        <p14:creationId xmlns:p14="http://schemas.microsoft.com/office/powerpoint/2010/main" val="609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32915" y="1182351"/>
            <a:ext cx="418494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80" b="1" dirty="0"/>
              <a:t>Meta 2:</a:t>
            </a:r>
            <a:r>
              <a:rPr lang="pt-BR" sz="2880" dirty="0"/>
              <a:t> Cadastrar </a:t>
            </a:r>
            <a:r>
              <a:rPr lang="pt-BR" sz="2880" dirty="0" smtClean="0"/>
              <a:t>8</a:t>
            </a:r>
            <a:r>
              <a:rPr lang="x-none" sz="2880" dirty="0" smtClean="0"/>
              <a:t>0</a:t>
            </a:r>
            <a:r>
              <a:rPr lang="pt-BR" sz="2880" dirty="0" smtClean="0"/>
              <a:t>% </a:t>
            </a:r>
            <a:r>
              <a:rPr lang="pt-BR" sz="2880" dirty="0"/>
              <a:t>dos diabéticos da área de </a:t>
            </a:r>
            <a:r>
              <a:rPr lang="pt-BR" sz="2880" dirty="0" smtClean="0"/>
              <a:t>abrangência no programa </a:t>
            </a:r>
            <a:r>
              <a:rPr lang="pt-BR" sz="2880" dirty="0"/>
              <a:t>de Atenção à Hipertensão Arterial e à Diabetes Mellitus da unidade de saúde.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489"/>
            <a:ext cx="1785046" cy="872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85046" y="5773738"/>
            <a:ext cx="877212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programa de atenção ao diabético na unidade de saúde. UBS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 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Pinheiro Machado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x-non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Planilha de coleta de dados UFPEL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es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5773738"/>
            <a:ext cx="149701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/>
          <p:nvPr/>
        </p:nvSpPr>
        <p:spPr>
          <a:xfrm>
            <a:off x="1785046" y="4482790"/>
            <a:ext cx="168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1 – </a:t>
            </a:r>
            <a:r>
              <a:rPr lang="x-none" sz="1200" dirty="0" smtClean="0">
                <a:latin typeface="Arial"/>
                <a:cs typeface="Arial"/>
              </a:rPr>
              <a:t>de 28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29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x-none" sz="1200" dirty="0">
                <a:latin typeface="Arial"/>
                <a:cs typeface="Arial"/>
              </a:rPr>
              <a:t>2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2 – </a:t>
            </a:r>
            <a:r>
              <a:rPr lang="x-none" sz="1200" dirty="0" smtClean="0">
                <a:latin typeface="Arial"/>
                <a:cs typeface="Arial"/>
              </a:rPr>
              <a:t>63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6</a:t>
            </a:r>
            <a:r>
              <a:rPr lang="en-US" sz="1200" dirty="0" smtClean="0">
                <a:latin typeface="Arial"/>
                <a:cs typeface="Arial"/>
              </a:rPr>
              <a:t>5,</a:t>
            </a:r>
            <a:r>
              <a:rPr lang="x-none" sz="1200" dirty="0">
                <a:latin typeface="Arial"/>
                <a:cs typeface="Arial"/>
              </a:rPr>
              <a:t>6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  <a:p>
            <a:r>
              <a:rPr lang="en-US" sz="1200" dirty="0" err="1" smtClean="0">
                <a:latin typeface="Arial"/>
                <a:cs typeface="Arial"/>
              </a:rPr>
              <a:t>Mês</a:t>
            </a:r>
            <a:r>
              <a:rPr lang="en-US" sz="1200" dirty="0" smtClean="0">
                <a:latin typeface="Arial"/>
                <a:cs typeface="Arial"/>
              </a:rPr>
              <a:t> 3 – </a:t>
            </a:r>
            <a:r>
              <a:rPr lang="x-none" sz="1200" dirty="0" smtClean="0">
                <a:latin typeface="Arial"/>
                <a:cs typeface="Arial"/>
              </a:rPr>
              <a:t>97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x-none" sz="1200" dirty="0" smtClean="0">
                <a:latin typeface="Arial"/>
                <a:cs typeface="Arial"/>
              </a:rPr>
              <a:t>101</a:t>
            </a:r>
            <a:r>
              <a:rPr lang="en-US" sz="1200" dirty="0" smtClean="0">
                <a:latin typeface="Arial"/>
                <a:cs typeface="Arial"/>
              </a:rPr>
              <a:t>%)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541007961"/>
              </p:ext>
            </p:extLst>
          </p:nvPr>
        </p:nvGraphicFramePr>
        <p:xfrm>
          <a:off x="427107" y="1025912"/>
          <a:ext cx="5743999" cy="335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95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2237</Words>
  <Application>Microsoft Office PowerPoint</Application>
  <PresentationFormat>Widescreen</PresentationFormat>
  <Paragraphs>150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Caracterização do Município </vt:lpstr>
      <vt:lpstr>Apresentação do PowerPoint</vt:lpstr>
      <vt:lpstr> ESF ZONA LESTE </vt:lpstr>
      <vt:lpstr>Metodologia </vt:lpstr>
      <vt:lpstr>Apresentação do PowerPoint</vt:lpstr>
      <vt:lpstr>Resultados, objetivos Metas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</vt:lpstr>
      <vt:lpstr>Apresentação do PowerPoint</vt:lpstr>
      <vt:lpstr>Apresentação do PowerPoint</vt:lpstr>
      <vt:lpstr>OBRIGADO!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noel marzo lores</dc:creator>
  <cp:lastModifiedBy>Ernande</cp:lastModifiedBy>
  <cp:revision>119</cp:revision>
  <dcterms:created xsi:type="dcterms:W3CDTF">2015-01-23T22:42:13Z</dcterms:created>
  <dcterms:modified xsi:type="dcterms:W3CDTF">2016-05-17T11:12:42Z</dcterms:modified>
</cp:coreProperties>
</file>